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476" r:id="rId5"/>
    <p:sldId id="508" r:id="rId6"/>
    <p:sldId id="477" r:id="rId7"/>
    <p:sldId id="478" r:id="rId8"/>
    <p:sldId id="51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513" r:id="rId17"/>
    <p:sldId id="494" r:id="rId18"/>
    <p:sldId id="495" r:id="rId19"/>
    <p:sldId id="496" r:id="rId20"/>
    <p:sldId id="497" r:id="rId21"/>
    <p:sldId id="499" r:id="rId22"/>
    <p:sldId id="498" r:id="rId23"/>
    <p:sldId id="514" r:id="rId24"/>
    <p:sldId id="516" r:id="rId25"/>
    <p:sldId id="518" r:id="rId26"/>
    <p:sldId id="500" r:id="rId27"/>
    <p:sldId id="501" r:id="rId28"/>
    <p:sldId id="502" r:id="rId29"/>
    <p:sldId id="509" r:id="rId30"/>
    <p:sldId id="510" r:id="rId31"/>
    <p:sldId id="511" r:id="rId32"/>
    <p:sldId id="512" r:id="rId33"/>
    <p:sldId id="521" r:id="rId34"/>
    <p:sldId id="522" r:id="rId35"/>
    <p:sldId id="523" r:id="rId36"/>
    <p:sldId id="517" r:id="rId37"/>
    <p:sldId id="519" r:id="rId38"/>
    <p:sldId id="520" r:id="rId39"/>
    <p:sldId id="524" r:id="rId40"/>
    <p:sldId id="525" r:id="rId41"/>
    <p:sldId id="30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78"/>
    <p:restoredTop sz="79388"/>
  </p:normalViewPr>
  <p:slideViewPr>
    <p:cSldViewPr snapToGrid="0">
      <p:cViewPr varScale="1">
        <p:scale>
          <a:sx n="85" d="100"/>
          <a:sy n="85" d="100"/>
        </p:scale>
        <p:origin x="176" y="496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07209645669294E-2"/>
          <c:y val="4.551385289158548E-2"/>
          <c:w val="0.94069279035433073"/>
          <c:h val="0.936088147447042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F-AC49-8996-B2E37D16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34543"/>
        <c:axId val="829584639"/>
      </c:lineChart>
      <c:catAx>
        <c:axId val="830134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584639"/>
        <c:crosses val="autoZero"/>
        <c:auto val="1"/>
        <c:lblAlgn val="ctr"/>
        <c:lblOffset val="100"/>
        <c:noMultiLvlLbl val="0"/>
      </c:catAx>
      <c:valAx>
        <c:axId val="82958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3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binary classification functions. Outputs values in a range of 0-1. Flattens out outliers and accentuates small variations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Type of </a:t>
            </a:r>
            <a:r>
              <a:rPr lang="en-US" b="0" dirty="0" err="1"/>
              <a:t>Crossentropy</a:t>
            </a:r>
            <a:r>
              <a:rPr lang="en-US" b="0" dirty="0"/>
              <a:t> loss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open-source neural-network library written in Python. It is capable of running on top of TensorFlow, Microsoft Cognitive Toolkit, R, Theano, or 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Really a standard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9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and 0 have a zero value and other units are returned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Simple Tensors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0827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9" y="1523702"/>
            <a:ext cx="8512541" cy="2072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BE5AE-96CB-B142-8C36-E86F1C2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05" y="3964132"/>
            <a:ext cx="6699249" cy="18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372E1-2910-CF43-9ABE-6E50F6AE5777}"/>
              </a:ext>
            </a:extLst>
          </p:cNvPr>
          <p:cNvSpPr txBox="1"/>
          <p:nvPr/>
        </p:nvSpPr>
        <p:spPr>
          <a:xfrm>
            <a:off x="817626" y="4479578"/>
            <a:ext cx="34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07E6F-E0A4-3743-B9AC-B0FDFB3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BA34A-CC27-424A-BA30-C02B34A0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39" y="1351839"/>
            <a:ext cx="4154322" cy="41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D392-8375-424A-8065-0299A5F9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Activation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FA37-8452-EF4B-9788-1F591E4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3" y="793172"/>
            <a:ext cx="7028873" cy="52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090-1624-0B4D-9547-697374CF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8F8B-E9EC-9A4D-B9FA-DFA6AFB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0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not alter the data but only alters the output shape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600AE3-91A0-C44E-AA80-69E3F7DFB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0"/>
              </p:ext>
            </p:extLst>
          </p:nvPr>
        </p:nvGraphicFramePr>
        <p:xfrm>
          <a:off x="2083154" y="1263168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677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Do a Regression in TensorFlow (30 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11: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46976-4356-C846-8C6E-28D45C4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2E67-BF78-F14C-AC22-08F13213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63" y="1125342"/>
            <a:ext cx="3327393" cy="292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0DB16-53F9-2C46-9B3C-67A590A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t="54707" r="34290" b="26783"/>
          <a:stretch/>
        </p:blipFill>
        <p:spPr>
          <a:xfrm>
            <a:off x="6961642" y="3055956"/>
            <a:ext cx="2487158" cy="2520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8EC1-E20F-6245-9B47-36616B15B103}"/>
              </a:ext>
            </a:extLst>
          </p:cNvPr>
          <p:cNvSpPr/>
          <p:nvPr/>
        </p:nvSpPr>
        <p:spPr>
          <a:xfrm>
            <a:off x="3376163" y="2717800"/>
            <a:ext cx="738637" cy="62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94222E-3176-8C4F-9774-3739DE881A34}"/>
              </a:ext>
            </a:extLst>
          </p:cNvPr>
          <p:cNvCxnSpPr/>
          <p:nvPr/>
        </p:nvCxnSpPr>
        <p:spPr>
          <a:xfrm>
            <a:off x="3376163" y="3340100"/>
            <a:ext cx="3585479" cy="223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A40A8-8953-634C-89CA-FDA36CC50BD4}"/>
              </a:ext>
            </a:extLst>
          </p:cNvPr>
          <p:cNvCxnSpPr/>
          <p:nvPr/>
        </p:nvCxnSpPr>
        <p:spPr>
          <a:xfrm>
            <a:off x="4114800" y="2717800"/>
            <a:ext cx="5334000" cy="33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C1DCE-7E1D-1F47-BCEC-4C4E1878E6F6}"/>
              </a:ext>
            </a:extLst>
          </p:cNvPr>
          <p:cNvSpPr/>
          <p:nvPr/>
        </p:nvSpPr>
        <p:spPr>
          <a:xfrm>
            <a:off x="7980218" y="3429000"/>
            <a:ext cx="1468582" cy="2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E535C-C0E2-A945-B1BD-8A45CAD4FB66}"/>
              </a:ext>
            </a:extLst>
          </p:cNvPr>
          <p:cNvSpPr/>
          <p:nvPr/>
        </p:nvSpPr>
        <p:spPr>
          <a:xfrm>
            <a:off x="1712467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6EA3-C521-F64F-98CC-55A33414FDC1}"/>
              </a:ext>
            </a:extLst>
          </p:cNvPr>
          <p:cNvSpPr/>
          <p:nvPr/>
        </p:nvSpPr>
        <p:spPr>
          <a:xfrm>
            <a:off x="2192414" y="1116021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97B7-8D7C-5741-AF52-3AA29E576DFC}"/>
              </a:ext>
            </a:extLst>
          </p:cNvPr>
          <p:cNvSpPr/>
          <p:nvPr/>
        </p:nvSpPr>
        <p:spPr>
          <a:xfrm>
            <a:off x="2672361" y="1116020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23132-9107-8A40-B595-17BF6BDA8D1D}"/>
              </a:ext>
            </a:extLst>
          </p:cNvPr>
          <p:cNvSpPr/>
          <p:nvPr/>
        </p:nvSpPr>
        <p:spPr>
          <a:xfrm>
            <a:off x="3139656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0BFC3-7FA7-AE4D-8528-28C814093124}"/>
              </a:ext>
            </a:extLst>
          </p:cNvPr>
          <p:cNvSpPr/>
          <p:nvPr/>
        </p:nvSpPr>
        <p:spPr>
          <a:xfrm>
            <a:off x="1711472" y="1500056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A9DD-0A51-6E4F-816F-EE9A8CBA46F3}"/>
              </a:ext>
            </a:extLst>
          </p:cNvPr>
          <p:cNvSpPr/>
          <p:nvPr/>
        </p:nvSpPr>
        <p:spPr>
          <a:xfrm>
            <a:off x="2192413" y="1486628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2885B-B2BA-CD45-A171-0072E7ADB471}"/>
              </a:ext>
            </a:extLst>
          </p:cNvPr>
          <p:cNvSpPr/>
          <p:nvPr/>
        </p:nvSpPr>
        <p:spPr>
          <a:xfrm>
            <a:off x="2658714" y="1486627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22E64-B0AD-8949-ADAE-99BFF8466AFC}"/>
              </a:ext>
            </a:extLst>
          </p:cNvPr>
          <p:cNvSpPr/>
          <p:nvPr/>
        </p:nvSpPr>
        <p:spPr>
          <a:xfrm>
            <a:off x="3138660" y="1485589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2F18C-B3F8-AB4A-B448-6B050A76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F2CF7-1860-A641-B81F-386DF66A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9" y="2431473"/>
            <a:ext cx="3193790" cy="199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B00C3-733A-C54A-8A20-FB1B51E9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17" y="2286288"/>
            <a:ext cx="2285423" cy="228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94B6F-2FE2-8144-AABD-97FAF8DAC4BE}"/>
              </a:ext>
            </a:extLst>
          </p:cNvPr>
          <p:cNvSpPr txBox="1"/>
          <p:nvPr/>
        </p:nvSpPr>
        <p:spPr>
          <a:xfrm>
            <a:off x="4774073" y="4696691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Colors, Shapes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A4EA-4B6F-5943-A752-2467FC1D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465" y="3293719"/>
            <a:ext cx="1928091" cy="192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EE208-C5B3-9540-AB32-5C35E0F3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35" y="1569226"/>
            <a:ext cx="1815433" cy="1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9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62167"/>
            <a:ext cx="11430000" cy="3606667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Convolutional Neural Networks are popular for image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C3492-A2B8-5641-A02B-70C870AB8AF3}"/>
              </a:ext>
            </a:extLst>
          </p:cNvPr>
          <p:cNvSpPr/>
          <p:nvPr/>
        </p:nvSpPr>
        <p:spPr>
          <a:xfrm>
            <a:off x="1269243" y="3429000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  <a:p>
            <a:pPr algn="ctr"/>
            <a:r>
              <a:rPr lang="en-US" dirty="0"/>
              <a:t>(Local receptive 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E0CE0-AD44-9441-8F55-9FF80716078B}"/>
              </a:ext>
            </a:extLst>
          </p:cNvPr>
          <p:cNvSpPr/>
          <p:nvPr/>
        </p:nvSpPr>
        <p:spPr>
          <a:xfrm>
            <a:off x="7087736" y="3428999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  <a:p>
            <a:pPr algn="ctr"/>
            <a:r>
              <a:rPr lang="en-US" dirty="0"/>
              <a:t>(Subsampling of inputs)</a:t>
            </a:r>
          </a:p>
        </p:txBody>
      </p:sp>
    </p:spTree>
    <p:extLst>
      <p:ext uri="{BB962C8B-B14F-4D97-AF65-F5344CB8AC3E}">
        <p14:creationId xmlns:p14="http://schemas.microsoft.com/office/powerpoint/2010/main" val="11519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</p:spTree>
    <p:extLst>
      <p:ext uri="{BB962C8B-B14F-4D97-AF65-F5344CB8AC3E}">
        <p14:creationId xmlns:p14="http://schemas.microsoft.com/office/powerpoint/2010/main" val="215758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866823"/>
            <a:ext cx="1193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02A-7469-DC45-8894-6E69B47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33B3-994B-DD4E-8971-29F0FE7B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4" y="858865"/>
            <a:ext cx="6352887" cy="44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53742-4F26-D241-A202-E5E787F6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08" y="5488241"/>
            <a:ext cx="4379091" cy="5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5B34-06B0-D54F-AD54-0540B37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US" b="1" dirty="0" err="1"/>
              <a:t>Crossentropy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82045-D3DB-9848-9DAA-2620C33F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4" y="2068583"/>
            <a:ext cx="9794999" cy="272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A379-DB57-2044-A926-560E82586A86}"/>
              </a:ext>
            </a:extLst>
          </p:cNvPr>
          <p:cNvSpPr txBox="1"/>
          <p:nvPr/>
        </p:nvSpPr>
        <p:spPr>
          <a:xfrm>
            <a:off x="2139286" y="5140121"/>
            <a:ext cx="7913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 err="1"/>
              <a:t>crossentropy</a:t>
            </a:r>
            <a:r>
              <a:rPr lang="en-US" sz="2400" b="1" dirty="0"/>
              <a:t> vs sparse categorical </a:t>
            </a:r>
            <a:r>
              <a:rPr lang="en-US" sz="2400" b="1" dirty="0" err="1"/>
              <a:t>crossentropy</a:t>
            </a:r>
            <a:endParaRPr lang="en-US" sz="2400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7F32E-46BA-9F4B-82AC-75940CCB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2120900"/>
            <a:ext cx="8216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12: Image classification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418210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AD402-9CED-3442-B4DE-96425DFA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want to use several independent variables</a:t>
            </a:r>
          </a:p>
          <a:p>
            <a:r>
              <a:rPr lang="en-US" dirty="0"/>
              <a:t>Between 0 and 1</a:t>
            </a:r>
          </a:p>
          <a:p>
            <a:r>
              <a:rPr lang="en-US" dirty="0" err="1"/>
              <a:t>softmax</a:t>
            </a:r>
            <a:r>
              <a:rPr lang="en-US" dirty="0"/>
              <a:t> of x is calculated by exp(x)/</a:t>
            </a:r>
            <a:r>
              <a:rPr lang="en-US" dirty="0" err="1"/>
              <a:t>tf.reduce_sum</a:t>
            </a:r>
            <a:r>
              <a:rPr lang="en-US" dirty="0"/>
              <a:t>(exp(x)).</a:t>
            </a:r>
          </a:p>
          <a:p>
            <a:r>
              <a:rPr lang="en-US" dirty="0"/>
              <a:t>Usually the last layer called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7A77-2FA1-6142-9D67-CB88795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(AKA </a:t>
            </a:r>
            <a:r>
              <a:rPr lang="en-US" b="1" dirty="0"/>
              <a:t>Multinomial Logistic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13: Multinomial Logistic Regression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2346231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90DAA-00E2-584B-A84D-A4E0099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0F21-A00D-3A46-8FDF-C7F8890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" y="1574728"/>
            <a:ext cx="11963042" cy="3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14613</TotalTime>
  <Words>751</Words>
  <Application>Microsoft Macintosh PowerPoint</Application>
  <PresentationFormat>Widescreen</PresentationFormat>
  <Paragraphs>138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PowerPoint Presentation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Some TensorFlow Concepts</vt:lpstr>
      <vt:lpstr>Tensors</vt:lpstr>
      <vt:lpstr>PowerPoint Presentation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Keras</vt:lpstr>
      <vt:lpstr>Rectified Linear Activation (relu)</vt:lpstr>
      <vt:lpstr>Linear Activation</vt:lpstr>
      <vt:lpstr>PowerPoint Presentation</vt:lpstr>
      <vt:lpstr>Ways to Host a TensorFlow Model</vt:lpstr>
      <vt:lpstr>PowerPoint Presentation</vt:lpstr>
      <vt:lpstr>Image Recognition</vt:lpstr>
      <vt:lpstr>What we are looking for</vt:lpstr>
      <vt:lpstr>Remember this?</vt:lpstr>
      <vt:lpstr>PowerPoint Presentation</vt:lpstr>
      <vt:lpstr>Convolution</vt:lpstr>
      <vt:lpstr>Convolution</vt:lpstr>
      <vt:lpstr>Convolution</vt:lpstr>
      <vt:lpstr>Sigmoid</vt:lpstr>
      <vt:lpstr>Categorical Crossentropy</vt:lpstr>
      <vt:lpstr>PowerPoint Presentation</vt:lpstr>
      <vt:lpstr>Softmax (AKA Multinomial Logistic Regression)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79</cp:revision>
  <dcterms:created xsi:type="dcterms:W3CDTF">1601-01-01T00:00:00Z</dcterms:created>
  <dcterms:modified xsi:type="dcterms:W3CDTF">2019-11-21T04:02:15Z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